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83671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fr-CA" b="1" u="sng" dirty="0"/>
              <a:t>Qu’est-ce que le cours n’est pas…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A" dirty="0">
                <a:latin typeface="Teen Light" pitchFamily="2" charset="0"/>
              </a:rPr>
              <a:t>Un cours pour perdre son temps.</a:t>
            </a:r>
          </a:p>
          <a:p>
            <a:pPr>
              <a:buNone/>
            </a:pPr>
            <a:endParaRPr lang="fr-CA" dirty="0">
              <a:latin typeface="Teen Light" pitchFamily="2" charset="0"/>
            </a:endParaRPr>
          </a:p>
          <a:p>
            <a:r>
              <a:rPr lang="fr-CA" dirty="0">
                <a:latin typeface="Teen Light" pitchFamily="2" charset="0"/>
              </a:rPr>
              <a:t>Un cours pour déranger.</a:t>
            </a:r>
          </a:p>
          <a:p>
            <a:pPr>
              <a:buNone/>
            </a:pPr>
            <a:endParaRPr lang="fr-CA" dirty="0">
              <a:latin typeface="Teen Light" pitchFamily="2" charset="0"/>
            </a:endParaRPr>
          </a:p>
          <a:p>
            <a:r>
              <a:rPr lang="fr-CA" dirty="0">
                <a:latin typeface="Teen Light" pitchFamily="2" charset="0"/>
              </a:rPr>
              <a:t>Une tribune pour exposer ses expériences sexuelles.</a:t>
            </a:r>
          </a:p>
          <a:p>
            <a:pPr>
              <a:buNone/>
            </a:pPr>
            <a:endParaRPr lang="fr-CA" dirty="0">
              <a:latin typeface="Teen Light" pitchFamily="2" charset="0"/>
            </a:endParaRPr>
          </a:p>
          <a:p>
            <a:r>
              <a:rPr lang="fr-CA" dirty="0">
                <a:latin typeface="Teen Light" pitchFamily="2" charset="0"/>
              </a:rPr>
              <a:t>Un cours pratique sur des techniques sexuelles.</a:t>
            </a:r>
          </a:p>
          <a:p>
            <a:pPr>
              <a:buNone/>
            </a:pPr>
            <a:endParaRPr lang="fr-CA" dirty="0">
              <a:latin typeface="Teen Light" pitchFamily="2" charset="0"/>
            </a:endParaRPr>
          </a:p>
          <a:p>
            <a:r>
              <a:rPr lang="fr-CA" dirty="0">
                <a:latin typeface="Teen Light" pitchFamily="2" charset="0"/>
              </a:rPr>
              <a:t>Un cours pour rire de son contenu.</a:t>
            </a: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5464" y="5759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4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b="1" u="sng" dirty="0"/>
              <a:t>DIMENSION 1</a:t>
            </a:r>
            <a:r>
              <a:rPr lang="fr-CA" dirty="0"/>
              <a:t>: Les transformations    sociales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351585" y="2492897"/>
            <a:ext cx="7283567" cy="3747177"/>
          </a:xfrm>
        </p:spPr>
        <p:txBody>
          <a:bodyPr>
            <a:normAutofit/>
          </a:bodyPr>
          <a:lstStyle/>
          <a:p>
            <a:r>
              <a:rPr lang="fr-CA" dirty="0"/>
              <a:t>Les années 60:</a:t>
            </a:r>
          </a:p>
          <a:p>
            <a:pPr lvl="1" algn="ctr">
              <a:lnSpc>
                <a:spcPct val="150000"/>
              </a:lnSpc>
              <a:buNone/>
            </a:pPr>
            <a:r>
              <a:rPr lang="fr-CA" sz="2400" b="1" u="sng" dirty="0">
                <a:solidFill>
                  <a:schemeClr val="tx1"/>
                </a:solidFill>
              </a:rPr>
              <a:t>LA RÉVOLUTION SEXUELLE</a:t>
            </a:r>
          </a:p>
          <a:p>
            <a:pPr lvl="2">
              <a:lnSpc>
                <a:spcPct val="150000"/>
              </a:lnSpc>
            </a:pPr>
            <a:r>
              <a:rPr lang="fr-CA" sz="2000" dirty="0">
                <a:solidFill>
                  <a:schemeClr val="tx1"/>
                </a:solidFill>
              </a:rPr>
              <a:t>En 1962, apparition de </a:t>
            </a:r>
            <a:r>
              <a:rPr lang="fr-CA" sz="2000" dirty="0">
                <a:solidFill>
                  <a:srgbClr val="FF0000"/>
                </a:solidFill>
              </a:rPr>
              <a:t>la pilule contraceptive</a:t>
            </a:r>
            <a:r>
              <a:rPr lang="fr-CA" sz="2000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150000"/>
              </a:lnSpc>
            </a:pPr>
            <a:r>
              <a:rPr lang="fr-CA" sz="2000" dirty="0">
                <a:solidFill>
                  <a:schemeClr val="tx1"/>
                </a:solidFill>
              </a:rPr>
              <a:t>Les médecins ne voulaient pas la prescrire, parce que </a:t>
            </a:r>
            <a:r>
              <a:rPr lang="fr-CA" sz="2000" dirty="0">
                <a:solidFill>
                  <a:srgbClr val="FF0000"/>
                </a:solidFill>
              </a:rPr>
              <a:t>l’Église</a:t>
            </a:r>
            <a:r>
              <a:rPr lang="fr-CA" sz="2000" dirty="0">
                <a:solidFill>
                  <a:schemeClr val="tx1"/>
                </a:solidFill>
              </a:rPr>
              <a:t> l’interdisait, sous peine d’emprisonnement. Ils réussissaient à contourner la loi en prescrivant des </a:t>
            </a:r>
            <a:r>
              <a:rPr lang="fr-CA" sz="2000" dirty="0" err="1">
                <a:solidFill>
                  <a:srgbClr val="FF0000"/>
                </a:solidFill>
              </a:rPr>
              <a:t>anovulants</a:t>
            </a:r>
            <a:r>
              <a:rPr lang="fr-CA" sz="2000" dirty="0">
                <a:solidFill>
                  <a:schemeClr val="tx1"/>
                </a:solidFill>
              </a:rPr>
              <a:t> dans l’optique de régulariser </a:t>
            </a:r>
            <a:r>
              <a:rPr lang="fr-CA" sz="2000" dirty="0">
                <a:solidFill>
                  <a:srgbClr val="FF0000"/>
                </a:solidFill>
              </a:rPr>
              <a:t>le cycle menstruel</a:t>
            </a:r>
            <a:r>
              <a:rPr lang="fr-CA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6" name="Picture 2" descr="C:\Users\eleve\AppData\Local\Microsoft\Windows\Temporary Internet Files\Content.IE5\IXD53AVJ\pilul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93218">
            <a:off x="8605657" y="1950853"/>
            <a:ext cx="1891535" cy="1255089"/>
          </a:xfrm>
          <a:prstGeom prst="rect">
            <a:avLst/>
          </a:prstGeom>
          <a:noFill/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5600" y="5630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2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544" y="692696"/>
            <a:ext cx="8229600" cy="4325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CA" sz="2000" dirty="0"/>
              <a:t>En 1969, la pilule contraceptive devient </a:t>
            </a:r>
            <a:r>
              <a:rPr lang="fr-CA" sz="2000" dirty="0">
                <a:solidFill>
                  <a:srgbClr val="FF0000"/>
                </a:solidFill>
              </a:rPr>
              <a:t>légale</a:t>
            </a:r>
            <a:r>
              <a:rPr lang="fr-CA" sz="2000" dirty="0"/>
              <a:t> au Canada. Du même coup, </a:t>
            </a:r>
            <a:r>
              <a:rPr lang="fr-CA" sz="2000" dirty="0">
                <a:solidFill>
                  <a:srgbClr val="FF0000"/>
                </a:solidFill>
              </a:rPr>
              <a:t>l’avortement</a:t>
            </a:r>
            <a:r>
              <a:rPr lang="fr-CA" sz="2000" dirty="0"/>
              <a:t> fut légalisé. </a:t>
            </a:r>
          </a:p>
          <a:p>
            <a:pPr marL="365760" lvl="2" indent="-256032">
              <a:lnSpc>
                <a:spcPct val="150000"/>
              </a:lnSpc>
              <a:buClr>
                <a:schemeClr val="accent3"/>
              </a:buClr>
              <a:buFont typeface="Georgia"/>
              <a:buChar char="•"/>
            </a:pPr>
            <a:r>
              <a:rPr lang="fr-CA" sz="2000" dirty="0">
                <a:solidFill>
                  <a:schemeClr val="tx1"/>
                </a:solidFill>
              </a:rPr>
              <a:t>Les </a:t>
            </a:r>
            <a:r>
              <a:rPr lang="fr-CA" sz="2000" dirty="0">
                <a:solidFill>
                  <a:srgbClr val="FF0000"/>
                </a:solidFill>
              </a:rPr>
              <a:t>femmes </a:t>
            </a:r>
            <a:r>
              <a:rPr lang="fr-CA" sz="2000" dirty="0">
                <a:solidFill>
                  <a:schemeClr val="tx1"/>
                </a:solidFill>
              </a:rPr>
              <a:t>commencent à reprendre un certains contrôle sur leur </a:t>
            </a:r>
            <a:r>
              <a:rPr lang="fr-CA" sz="2000" dirty="0">
                <a:solidFill>
                  <a:srgbClr val="FF0000"/>
                </a:solidFill>
              </a:rPr>
              <a:t>sexualité</a:t>
            </a:r>
            <a:r>
              <a:rPr lang="fr-CA" sz="2000" dirty="0">
                <a:solidFill>
                  <a:schemeClr val="tx1"/>
                </a:solidFill>
              </a:rPr>
              <a:t>. </a:t>
            </a:r>
          </a:p>
          <a:p>
            <a:pPr marL="365760" lvl="2" indent="-256032">
              <a:lnSpc>
                <a:spcPct val="150000"/>
              </a:lnSpc>
              <a:buClr>
                <a:schemeClr val="accent3"/>
              </a:buClr>
              <a:buFont typeface="Georgia"/>
              <a:buChar char="•"/>
            </a:pPr>
            <a:r>
              <a:rPr lang="fr-CA" sz="2000" dirty="0">
                <a:solidFill>
                  <a:schemeClr val="tx1"/>
                </a:solidFill>
              </a:rPr>
              <a:t>Les </a:t>
            </a:r>
            <a:r>
              <a:rPr lang="fr-CA" sz="2000" dirty="0">
                <a:solidFill>
                  <a:srgbClr val="FF0000"/>
                </a:solidFill>
              </a:rPr>
              <a:t>relations sexuelles</a:t>
            </a:r>
            <a:r>
              <a:rPr lang="fr-CA" sz="2000" dirty="0">
                <a:solidFill>
                  <a:schemeClr val="tx1"/>
                </a:solidFill>
              </a:rPr>
              <a:t> ne sont plus réservées qu’à la </a:t>
            </a:r>
            <a:r>
              <a:rPr lang="fr-CA" sz="2000" dirty="0">
                <a:solidFill>
                  <a:srgbClr val="FF0000"/>
                </a:solidFill>
              </a:rPr>
              <a:t>reproduction</a:t>
            </a:r>
            <a:r>
              <a:rPr lang="fr-CA" sz="2000" dirty="0">
                <a:solidFill>
                  <a:schemeClr val="tx1"/>
                </a:solidFill>
              </a:rPr>
              <a:t>. Les femme découvrent le plaisir et le droit à l’orgasme, tant </a:t>
            </a:r>
            <a:r>
              <a:rPr lang="fr-CA" sz="2000" dirty="0">
                <a:solidFill>
                  <a:srgbClr val="FF0000"/>
                </a:solidFill>
              </a:rPr>
              <a:t>vaginal</a:t>
            </a:r>
            <a:r>
              <a:rPr lang="fr-CA" sz="2000" dirty="0">
                <a:solidFill>
                  <a:schemeClr val="tx1"/>
                </a:solidFill>
              </a:rPr>
              <a:t> que </a:t>
            </a:r>
            <a:r>
              <a:rPr lang="fr-CA" sz="2000" dirty="0">
                <a:solidFill>
                  <a:srgbClr val="FF0000"/>
                </a:solidFill>
              </a:rPr>
              <a:t>clitoridien</a:t>
            </a:r>
            <a:r>
              <a:rPr lang="fr-CA" sz="20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Image 3" descr="you-can-do-it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3843">
            <a:off x="6809883" y="4293097"/>
            <a:ext cx="1861727" cy="237833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648" y="5177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7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2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Suite sur les années 60…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2" indent="-256032">
              <a:lnSpc>
                <a:spcPct val="150000"/>
              </a:lnSpc>
              <a:buClr>
                <a:schemeClr val="accent3"/>
              </a:buClr>
              <a:buFont typeface="Georgia"/>
              <a:buChar char="•"/>
            </a:pPr>
            <a:r>
              <a:rPr lang="fr-CA" sz="2000" dirty="0">
                <a:solidFill>
                  <a:schemeClr val="tx1"/>
                </a:solidFill>
              </a:rPr>
              <a:t>Les </a:t>
            </a:r>
            <a:r>
              <a:rPr lang="fr-CA" sz="2000" dirty="0">
                <a:solidFill>
                  <a:srgbClr val="FF0000"/>
                </a:solidFill>
              </a:rPr>
              <a:t>hommes</a:t>
            </a:r>
            <a:r>
              <a:rPr lang="fr-CA" sz="2000" dirty="0">
                <a:solidFill>
                  <a:schemeClr val="tx1"/>
                </a:solidFill>
              </a:rPr>
              <a:t> ne sont plus les seuls à avoir le contrôle sur le sexe.</a:t>
            </a:r>
          </a:p>
          <a:p>
            <a:pPr marL="365760" lvl="2" indent="-256032">
              <a:lnSpc>
                <a:spcPct val="150000"/>
              </a:lnSpc>
              <a:buClr>
                <a:schemeClr val="accent3"/>
              </a:buClr>
              <a:buFont typeface="Georgia"/>
              <a:buChar char="•"/>
            </a:pPr>
            <a:r>
              <a:rPr lang="fr-CA" sz="2000" dirty="0">
                <a:solidFill>
                  <a:schemeClr val="tx1"/>
                </a:solidFill>
              </a:rPr>
              <a:t>Les </a:t>
            </a:r>
            <a:r>
              <a:rPr lang="fr-CA" sz="2000" dirty="0">
                <a:solidFill>
                  <a:srgbClr val="FF0000"/>
                </a:solidFill>
              </a:rPr>
              <a:t>préliminaires</a:t>
            </a:r>
            <a:r>
              <a:rPr lang="fr-CA" sz="2000" dirty="0">
                <a:solidFill>
                  <a:schemeClr val="tx1"/>
                </a:solidFill>
              </a:rPr>
              <a:t> étaient souvent absents, l’homme s’occupait de ses propres besoins et se souciait peu de sa femme. Pour avoir des relations sexuelles, ils devaient absolument être </a:t>
            </a:r>
            <a:r>
              <a:rPr lang="fr-CA" sz="2000" dirty="0">
                <a:solidFill>
                  <a:srgbClr val="FF0000"/>
                </a:solidFill>
              </a:rPr>
              <a:t>mariés</a:t>
            </a:r>
            <a:r>
              <a:rPr lang="fr-CA" sz="2000" dirty="0">
                <a:solidFill>
                  <a:schemeClr val="tx1"/>
                </a:solidFill>
              </a:rPr>
              <a:t> avant la libération sexuelle.</a:t>
            </a:r>
            <a:endParaRPr lang="fr-CA" dirty="0"/>
          </a:p>
          <a:p>
            <a:pPr marL="365760" lvl="2" indent="-256032">
              <a:lnSpc>
                <a:spcPct val="150000"/>
              </a:lnSpc>
              <a:buClr>
                <a:schemeClr val="accent3"/>
              </a:buClr>
              <a:buFont typeface="Georgia"/>
              <a:buChar char="•"/>
            </a:pPr>
            <a:r>
              <a:rPr lang="fr-CA" sz="2000" dirty="0">
                <a:solidFill>
                  <a:schemeClr val="tx1"/>
                </a:solidFill>
              </a:rPr>
              <a:t>L’église a perdu un peu de son </a:t>
            </a:r>
            <a:r>
              <a:rPr lang="fr-CA" sz="2000" dirty="0">
                <a:solidFill>
                  <a:srgbClr val="FF0000"/>
                </a:solidFill>
              </a:rPr>
              <a:t>pouvoir</a:t>
            </a:r>
            <a:r>
              <a:rPr lang="fr-CA" sz="2000" dirty="0">
                <a:solidFill>
                  <a:schemeClr val="tx1"/>
                </a:solidFill>
              </a:rPr>
              <a:t> sur la population.</a:t>
            </a: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4800" y="880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836712"/>
            <a:ext cx="8229600" cy="1066800"/>
          </a:xfrm>
        </p:spPr>
        <p:txBody>
          <a:bodyPr/>
          <a:lstStyle/>
          <a:p>
            <a:pPr algn="r"/>
            <a:r>
              <a:rPr lang="fr-CA" dirty="0"/>
              <a:t>Suite sur les années 60…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544" y="1772816"/>
            <a:ext cx="8229600" cy="4752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CA" sz="2000" dirty="0"/>
              <a:t>Étant donné que l’Église a perdu du pouvoir, un </a:t>
            </a:r>
            <a:r>
              <a:rPr lang="fr-CA" sz="2000" dirty="0">
                <a:solidFill>
                  <a:srgbClr val="FF0000"/>
                </a:solidFill>
              </a:rPr>
              <a:t>éclatement des conventions sociales traditionnelles </a:t>
            </a:r>
            <a:r>
              <a:rPr lang="fr-CA" sz="2000" dirty="0"/>
              <a:t>s’est fait voir. </a:t>
            </a:r>
            <a:endParaRPr lang="fr-CA" sz="1400" dirty="0"/>
          </a:p>
          <a:p>
            <a:pPr lvl="1">
              <a:lnSpc>
                <a:spcPct val="150000"/>
              </a:lnSpc>
            </a:pPr>
            <a:r>
              <a:rPr lang="fr-CA" dirty="0">
                <a:solidFill>
                  <a:schemeClr val="tx1"/>
                </a:solidFill>
              </a:rPr>
              <a:t>Exemple:</a:t>
            </a:r>
          </a:p>
          <a:p>
            <a:pPr lvl="3">
              <a:lnSpc>
                <a:spcPct val="150000"/>
              </a:lnSpc>
            </a:pPr>
            <a:r>
              <a:rPr lang="fr-CA" sz="2000" dirty="0">
                <a:solidFill>
                  <a:srgbClr val="FF0000"/>
                </a:solidFill>
              </a:rPr>
              <a:t>Le divorce</a:t>
            </a:r>
          </a:p>
          <a:p>
            <a:pPr lvl="3">
              <a:lnSpc>
                <a:spcPct val="150000"/>
              </a:lnSpc>
            </a:pPr>
            <a:r>
              <a:rPr lang="fr-CA" sz="2000" dirty="0">
                <a:solidFill>
                  <a:srgbClr val="FF0000"/>
                </a:solidFill>
              </a:rPr>
              <a:t>Les familles monoparentales ou recomposées</a:t>
            </a:r>
          </a:p>
          <a:p>
            <a:pPr lvl="3">
              <a:lnSpc>
                <a:spcPct val="150000"/>
              </a:lnSpc>
            </a:pPr>
            <a:r>
              <a:rPr lang="fr-CA" sz="2000" dirty="0">
                <a:solidFill>
                  <a:srgbClr val="FF0000"/>
                </a:solidFill>
              </a:rPr>
              <a:t>La sexualité avant le mariage</a:t>
            </a:r>
          </a:p>
          <a:p>
            <a:pPr lvl="3">
              <a:lnSpc>
                <a:spcPct val="150000"/>
              </a:lnSpc>
            </a:pPr>
            <a:r>
              <a:rPr lang="fr-CA" sz="2000" dirty="0" err="1">
                <a:solidFill>
                  <a:srgbClr val="FF0000"/>
                </a:solidFill>
              </a:rPr>
              <a:t>Etc</a:t>
            </a:r>
            <a:endParaRPr lang="fr-CA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fr-CA" sz="2000" dirty="0"/>
              <a:t>Les couples peuvent maintenant planifier d’avoir </a:t>
            </a:r>
            <a:r>
              <a:rPr lang="fr-CA" sz="2000" dirty="0">
                <a:solidFill>
                  <a:srgbClr val="FF0000"/>
                </a:solidFill>
              </a:rPr>
              <a:t>des enfants</a:t>
            </a:r>
            <a:r>
              <a:rPr lang="fr-CA" sz="2000" dirty="0"/>
              <a:t> ou </a:t>
            </a:r>
            <a:r>
              <a:rPr lang="fr-CA" sz="2000" dirty="0">
                <a:solidFill>
                  <a:srgbClr val="FF0000"/>
                </a:solidFill>
              </a:rPr>
              <a:t>non</a:t>
            </a:r>
            <a:r>
              <a:rPr lang="fr-CA" sz="2000" dirty="0"/>
              <a:t>.</a:t>
            </a:r>
          </a:p>
          <a:p>
            <a:pPr>
              <a:lnSpc>
                <a:spcPct val="150000"/>
              </a:lnSpc>
              <a:buNone/>
            </a:pPr>
            <a:endParaRPr lang="fr-CA" sz="1400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30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279</Words>
  <Application>Microsoft Office PowerPoint</Application>
  <PresentationFormat>Grand écran</PresentationFormat>
  <Paragraphs>30</Paragraphs>
  <Slides>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Garamond</vt:lpstr>
      <vt:lpstr>Georgia</vt:lpstr>
      <vt:lpstr>Teen Light</vt:lpstr>
      <vt:lpstr>Organique</vt:lpstr>
      <vt:lpstr>Qu’est-ce que le cours n’est pas… ?</vt:lpstr>
      <vt:lpstr>DIMENSION 1: Les transformations    sociales </vt:lpstr>
      <vt:lpstr>Présentation PowerPoint</vt:lpstr>
      <vt:lpstr>Suite sur les années 60…</vt:lpstr>
      <vt:lpstr>Suite sur les années 60…</vt:lpstr>
    </vt:vector>
  </TitlesOfParts>
  <Company>CSBE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Compétences disciplinaires</dc:title>
  <dc:creator>Bernard Jérémy</dc:creator>
  <cp:lastModifiedBy>Bernard Jérémy</cp:lastModifiedBy>
  <cp:revision>3</cp:revision>
  <dcterms:created xsi:type="dcterms:W3CDTF">2019-01-29T15:56:51Z</dcterms:created>
  <dcterms:modified xsi:type="dcterms:W3CDTF">2019-01-29T15:59:21Z</dcterms:modified>
</cp:coreProperties>
</file>